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21"/>
  </p:notesMasterIdLst>
  <p:sldIdLst>
    <p:sldId id="339" r:id="rId2"/>
    <p:sldId id="349" r:id="rId3"/>
    <p:sldId id="350" r:id="rId4"/>
    <p:sldId id="352" r:id="rId5"/>
    <p:sldId id="356" r:id="rId6"/>
    <p:sldId id="355" r:id="rId7"/>
    <p:sldId id="359" r:id="rId8"/>
    <p:sldId id="360" r:id="rId9"/>
    <p:sldId id="368" r:id="rId10"/>
    <p:sldId id="364" r:id="rId11"/>
    <p:sldId id="365" r:id="rId12"/>
    <p:sldId id="366" r:id="rId13"/>
    <p:sldId id="367" r:id="rId14"/>
    <p:sldId id="371" r:id="rId15"/>
    <p:sldId id="361" r:id="rId16"/>
    <p:sldId id="362" r:id="rId17"/>
    <p:sldId id="363" r:id="rId18"/>
    <p:sldId id="370" r:id="rId19"/>
    <p:sldId id="303" r:id="rId20"/>
  </p:sldIdLst>
  <p:sldSz cx="9144000" cy="5143500" type="screen16x9"/>
  <p:notesSz cx="6797675" cy="9926638"/>
  <p:defaultTextStyle>
    <a:defPPr>
      <a:defRPr lang="ru-RU"/>
    </a:defPPr>
    <a:lvl1pPr marL="0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8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98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96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96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94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94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92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y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36"/>
    <a:srgbClr val="69BA2E"/>
    <a:srgbClr val="71BF43"/>
    <a:srgbClr val="F04D22"/>
    <a:srgbClr val="FF9900"/>
    <a:srgbClr val="60A82A"/>
    <a:srgbClr val="8CC63E"/>
    <a:srgbClr val="78AC32"/>
    <a:srgbClr val="70B744"/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3" autoAdjust="0"/>
    <p:restoredTop sz="94354" autoAdjust="0"/>
  </p:normalViewPr>
  <p:slideViewPr>
    <p:cSldViewPr>
      <p:cViewPr varScale="1">
        <p:scale>
          <a:sx n="146" d="100"/>
          <a:sy n="146" d="100"/>
        </p:scale>
        <p:origin x="-930" y="-96"/>
      </p:cViewPr>
      <p:guideLst>
        <p:guide orient="horz" pos="2160"/>
        <p:guide pos="2880"/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commentAuthors" Target="commentAuthor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228A-76AA-46A0-84F1-C59510D4B7F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AD41C-A792-4816-BA5E-6EA0AE8F17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35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8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98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96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96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94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94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92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2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EC09-A101-4A34-82F7-F6166FE2AAF9}" type="datetime1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8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E15C-BB23-4B29-92B8-6865D3F48305}" type="datetime1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F66-0A77-4AC6-A1F0-3C000D032D1C}" type="datetime1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77BE-481B-4FD9-B0AE-7E8B79C1657A}" type="datetime1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7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9"/>
            <a:ext cx="7772400" cy="10215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17A4-E088-4C5F-86E6-C754B26E37CE}" type="datetime1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5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B33B-94BB-46F1-ABAA-FBFF7C39A9F7}" type="datetime1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6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8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6" indent="0">
              <a:buNone/>
              <a:defRPr sz="1600" b="1"/>
            </a:lvl5pPr>
            <a:lvl6pPr marL="2285996" indent="0">
              <a:buNone/>
              <a:defRPr sz="1600" b="1"/>
            </a:lvl6pPr>
            <a:lvl7pPr marL="2743194" indent="0">
              <a:buNone/>
              <a:defRPr sz="1600" b="1"/>
            </a:lvl7pPr>
            <a:lvl8pPr marL="3200394" indent="0">
              <a:buNone/>
              <a:defRPr sz="1600" b="1"/>
            </a:lvl8pPr>
            <a:lvl9pPr marL="36575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8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6" indent="0">
              <a:buNone/>
              <a:defRPr sz="1600" b="1"/>
            </a:lvl5pPr>
            <a:lvl6pPr marL="2285996" indent="0">
              <a:buNone/>
              <a:defRPr sz="1600" b="1"/>
            </a:lvl6pPr>
            <a:lvl7pPr marL="2743194" indent="0">
              <a:buNone/>
              <a:defRPr sz="1600" b="1"/>
            </a:lvl7pPr>
            <a:lvl8pPr marL="3200394" indent="0">
              <a:buNone/>
              <a:defRPr sz="1600" b="1"/>
            </a:lvl8pPr>
            <a:lvl9pPr marL="36575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E6FA-1E5C-442E-BE00-2068D8EF5826}" type="datetime1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AFE2-3BC4-4F2A-AC5F-9E1BF51E9B1B}" type="datetime1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5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C110-D748-4155-AA37-F52EE2D5D936}" type="datetime1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2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8" indent="0">
              <a:buNone/>
              <a:defRPr sz="1000"/>
            </a:lvl3pPr>
            <a:lvl4pPr marL="1371598" indent="0">
              <a:buNone/>
              <a:defRPr sz="1000"/>
            </a:lvl4pPr>
            <a:lvl5pPr marL="1828796" indent="0">
              <a:buNone/>
              <a:defRPr sz="1000"/>
            </a:lvl5pPr>
            <a:lvl6pPr marL="2285996" indent="0">
              <a:buNone/>
              <a:defRPr sz="1000"/>
            </a:lvl6pPr>
            <a:lvl7pPr marL="2743194" indent="0">
              <a:buNone/>
              <a:defRPr sz="1000"/>
            </a:lvl7pPr>
            <a:lvl8pPr marL="3200394" indent="0">
              <a:buNone/>
              <a:defRPr sz="1000"/>
            </a:lvl8pPr>
            <a:lvl9pPr marL="365759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106A-12A5-4C08-A509-FF6AF21EB899}" type="datetime1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398" indent="0">
              <a:buNone/>
              <a:defRPr sz="2400"/>
            </a:lvl3pPr>
            <a:lvl4pPr marL="1371598" indent="0">
              <a:buNone/>
              <a:defRPr sz="2000"/>
            </a:lvl4pPr>
            <a:lvl5pPr marL="1828796" indent="0">
              <a:buNone/>
              <a:defRPr sz="2000"/>
            </a:lvl5pPr>
            <a:lvl6pPr marL="2285996" indent="0">
              <a:buNone/>
              <a:defRPr sz="2000"/>
            </a:lvl6pPr>
            <a:lvl7pPr marL="2743194" indent="0">
              <a:buNone/>
              <a:defRPr sz="2000"/>
            </a:lvl7pPr>
            <a:lvl8pPr marL="3200394" indent="0">
              <a:buNone/>
              <a:defRPr sz="2000"/>
            </a:lvl8pPr>
            <a:lvl9pPr marL="365759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8" indent="0">
              <a:buNone/>
              <a:defRPr sz="1000"/>
            </a:lvl3pPr>
            <a:lvl4pPr marL="1371598" indent="0">
              <a:buNone/>
              <a:defRPr sz="1000"/>
            </a:lvl4pPr>
            <a:lvl5pPr marL="1828796" indent="0">
              <a:buNone/>
              <a:defRPr sz="1000"/>
            </a:lvl5pPr>
            <a:lvl6pPr marL="2285996" indent="0">
              <a:buNone/>
              <a:defRPr sz="1000"/>
            </a:lvl6pPr>
            <a:lvl7pPr marL="2743194" indent="0">
              <a:buNone/>
              <a:defRPr sz="1000"/>
            </a:lvl7pPr>
            <a:lvl8pPr marL="3200394" indent="0">
              <a:buNone/>
              <a:defRPr sz="1000"/>
            </a:lvl8pPr>
            <a:lvl9pPr marL="365759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7DAC-DB81-4AAB-ACBD-6BE7388296F2}" type="datetime1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A0179-6548-4195-9C9B-E9BE97DF4D1C}" type="datetime1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0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3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39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8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6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6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4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4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3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2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8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8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6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6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4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4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2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jpeg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 /><Relationship Id="rId3" Type="http://schemas.openxmlformats.org/officeDocument/2006/relationships/image" Target="../media/image17.jpeg" /><Relationship Id="rId7" Type="http://schemas.openxmlformats.org/officeDocument/2006/relationships/image" Target="../media/image21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jpeg" /><Relationship Id="rId5" Type="http://schemas.openxmlformats.org/officeDocument/2006/relationships/image" Target="../media/image19.jpeg" /><Relationship Id="rId4" Type="http://schemas.openxmlformats.org/officeDocument/2006/relationships/image" Target="../media/image18.jpeg" /><Relationship Id="rId9" Type="http://schemas.openxmlformats.org/officeDocument/2006/relationships/image" Target="../media/image23.jpe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 /><Relationship Id="rId13" Type="http://schemas.openxmlformats.org/officeDocument/2006/relationships/image" Target="../media/image34.jpeg" /><Relationship Id="rId3" Type="http://schemas.openxmlformats.org/officeDocument/2006/relationships/image" Target="../media/image2.png" /><Relationship Id="rId7" Type="http://schemas.openxmlformats.org/officeDocument/2006/relationships/image" Target="../media/image28.jpeg" /><Relationship Id="rId12" Type="http://schemas.openxmlformats.org/officeDocument/2006/relationships/image" Target="../media/image33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7.jpeg" /><Relationship Id="rId11" Type="http://schemas.openxmlformats.org/officeDocument/2006/relationships/image" Target="../media/image32.jpeg" /><Relationship Id="rId5" Type="http://schemas.openxmlformats.org/officeDocument/2006/relationships/image" Target="../media/image26.jpeg" /><Relationship Id="rId10" Type="http://schemas.openxmlformats.org/officeDocument/2006/relationships/image" Target="../media/image31.jpeg" /><Relationship Id="rId4" Type="http://schemas.openxmlformats.org/officeDocument/2006/relationships/image" Target="../media/image25.jpeg" /><Relationship Id="rId9" Type="http://schemas.openxmlformats.org/officeDocument/2006/relationships/image" Target="../media/image30.jpe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491630"/>
            <a:ext cx="8208912" cy="343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026" name="AutoShape 2" descr="ÐÐ°ÑÑÐ¸Ð½ÐºÐ¸ Ð¿Ð¾ Ð·Ð°Ð¿ÑÐ¾ÑÑ Ð²Ð¾ÑÐºÐ»Ð¸ÑÐ°ÑÐµÐ»ÑÐ½ÑÐ¹ Ð·Ð½Ð°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51512" y="0"/>
            <a:ext cx="43924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307580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МБОУ «ОЛИ </a:t>
            </a:r>
            <a:r>
              <a:rPr lang="ru-RU" b="1" dirty="0" err="1"/>
              <a:t>а.Хабез</a:t>
            </a:r>
            <a:r>
              <a:rPr lang="ru-RU" b="1" dirty="0"/>
              <a:t> </a:t>
            </a:r>
            <a:r>
              <a:rPr lang="ru-RU" b="1" dirty="0" err="1"/>
              <a:t>им.Хапсироковой</a:t>
            </a:r>
            <a:r>
              <a:rPr lang="ru-RU" b="1" dirty="0"/>
              <a:t> Е.М»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643306" y="2214560"/>
            <a:ext cx="5372080" cy="857250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Работа Центра расширяет возможности для предоставления качественного современного образования школьников и сформирования </a:t>
            </a:r>
            <a:br>
              <a:rPr lang="ru-RU" sz="2000" dirty="0"/>
            </a:br>
            <a:r>
              <a:rPr lang="ru-RU" sz="2000" dirty="0"/>
              <a:t>у ребят современных технологических </a:t>
            </a:r>
            <a:br>
              <a:rPr lang="ru-RU" sz="2000" dirty="0"/>
            </a:br>
            <a:r>
              <a:rPr lang="ru-RU" sz="2000" dirty="0"/>
              <a:t>и гуманитарных навыков.</a:t>
            </a:r>
            <a:br>
              <a:rPr lang="ru-RU" sz="2000" dirty="0"/>
            </a:br>
            <a:r>
              <a:rPr lang="ru-RU" sz="2000" dirty="0"/>
              <a:t>Центр обеспечен современным оборудованием</a:t>
            </a:r>
            <a:br>
              <a:rPr lang="ru-RU" sz="2000" dirty="0"/>
            </a:br>
            <a:r>
              <a:rPr lang="ru-RU" sz="2000" dirty="0"/>
              <a:t> для реализации основных и дополнительных общеобразовательных программ, </a:t>
            </a:r>
            <a:br>
              <a:rPr lang="ru-RU" sz="2000" dirty="0"/>
            </a:br>
            <a:r>
              <a:rPr lang="ru-RU" sz="2000" dirty="0"/>
              <a:t>созданы рабочие зоны по предметным областям «Технология», «Информатика», «ОБЖ», </a:t>
            </a:r>
            <a:br>
              <a:rPr lang="ru-RU" sz="2000" dirty="0"/>
            </a:br>
            <a:r>
              <a:rPr lang="ru-RU" sz="2000" dirty="0"/>
              <a:t>Шахматная гостиная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71472" y="714362"/>
            <a:ext cx="3186104" cy="42374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>
                <a:solidFill>
                  <a:srgbClr val="FF0000"/>
                </a:solidFill>
              </a:rPr>
              <a:t>Руководитель Точка Роста</a:t>
            </a:r>
          </a:p>
          <a:p>
            <a:pPr algn="ctr">
              <a:buNone/>
            </a:pPr>
            <a:r>
              <a:rPr lang="ru-RU" sz="1400" dirty="0">
                <a:solidFill>
                  <a:srgbClr val="FF0000"/>
                </a:solidFill>
              </a:rPr>
              <a:t>СИДАКОВА Д.Р</a:t>
            </a:r>
          </a:p>
          <a:p>
            <a:endParaRPr lang="ru-RU" sz="1400" dirty="0"/>
          </a:p>
        </p:txBody>
      </p:sp>
      <p:pic>
        <p:nvPicPr>
          <p:cNvPr id="5" name="Рисунок 4" descr="IMG-20221215-WA0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500180"/>
            <a:ext cx="2404560" cy="33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10252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              </a:t>
            </a:r>
            <a:r>
              <a:rPr lang="ru-RU" sz="2700" dirty="0" err="1">
                <a:solidFill>
                  <a:srgbClr val="C00000"/>
                </a:solidFill>
              </a:rPr>
              <a:t>Байчорова</a:t>
            </a:r>
            <a:r>
              <a:rPr lang="ru-RU" sz="2700" dirty="0">
                <a:solidFill>
                  <a:srgbClr val="C00000"/>
                </a:solidFill>
              </a:rPr>
              <a:t> Фатима </a:t>
            </a:r>
            <a:r>
              <a:rPr lang="ru-RU" sz="2700" dirty="0" err="1">
                <a:solidFill>
                  <a:srgbClr val="C00000"/>
                </a:solidFill>
              </a:rPr>
              <a:t>Мухарбиевна</a:t>
            </a:r>
            <a:r>
              <a:rPr lang="ru-RU" sz="2700" dirty="0">
                <a:solidFill>
                  <a:srgbClr val="C00000"/>
                </a:solidFill>
              </a:rPr>
              <a:t> </a:t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                       педагог по предмету «Технология»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57620" y="2214560"/>
            <a:ext cx="4572032" cy="135732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Hi-Tech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для начинающих»</a:t>
            </a:r>
          </a:p>
          <a:p>
            <a:pPr algn="l">
              <a:buFont typeface="Wingdings" pitchFamily="2" charset="2"/>
              <a:buChar char="v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«Школа моделирования»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" name="Содержимое 7" descr="байчорова фото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28662" y="1214428"/>
            <a:ext cx="2501900" cy="3394075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85800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4143372" y="1928808"/>
            <a:ext cx="3571900" cy="185738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«Юный шахматист»</a:t>
            </a:r>
          </a:p>
          <a:p>
            <a:pPr algn="l">
              <a:buFont typeface="Wingdings" pitchFamily="2" charset="2"/>
              <a:buChar char="v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«Белая ладья»</a:t>
            </a:r>
          </a:p>
          <a:p>
            <a:pPr algn="l">
              <a:buFont typeface="Wingdings" pitchFamily="2" charset="2"/>
              <a:buChar char="v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«Шах и мат»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Содержимое 5" descr="сидаков фото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57224" y="1357304"/>
            <a:ext cx="2592388" cy="3394075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7155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42910" y="428610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dirty="0" err="1">
                <a:solidFill>
                  <a:srgbClr val="C00000"/>
                </a:solidFill>
              </a:rPr>
              <a:t>Сидаков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Назир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Абдулахович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педагог по «Шахматам»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8"/>
            <a:ext cx="7772400" cy="1102520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Бидов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Радмир</a:t>
            </a:r>
            <a:r>
              <a:rPr lang="ru-RU" sz="2400" dirty="0">
                <a:solidFill>
                  <a:srgbClr val="C00000"/>
                </a:solidFill>
              </a:rPr>
              <a:t> Рубинович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педагог по предмету «Информатика»</a:t>
            </a:r>
            <a:endParaRPr lang="ru-RU" sz="24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714744" y="1928808"/>
            <a:ext cx="4186222" cy="131445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«Юный информатик»</a:t>
            </a:r>
          </a:p>
          <a:p>
            <a:pPr algn="l">
              <a:buFont typeface="Wingdings" pitchFamily="2" charset="2"/>
              <a:buChar char="v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Веб-дизайн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" name="Содержимое 6" descr="бидов фото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28662" y="1285866"/>
            <a:ext cx="2312988" cy="3394075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7155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8"/>
            <a:ext cx="7772400" cy="1102520"/>
          </a:xfrm>
        </p:spPr>
        <p:txBody>
          <a:bodyPr>
            <a:normAutofit fontScale="90000"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Сидаков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Назир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Абдулахович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педагог по предмету «Основы безопасности жизнедеятельности»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857356" y="1857370"/>
            <a:ext cx="5929354" cy="214314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v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«Юный спасатель: основы     первой медицинской помощи»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«В мире безопасности»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Медиахолдинг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«Точка Роста»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00114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Заголовок 1"/>
          <p:cNvSpPr txBox="1">
            <a:spLocks noGrp="1"/>
          </p:cNvSpPr>
          <p:nvPr>
            <p:ph type="title"/>
          </p:nvPr>
        </p:nvSpPr>
        <p:spPr>
          <a:xfrm>
            <a:off x="755577" y="273844"/>
            <a:ext cx="8064896" cy="6417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 sz="2800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Расписание кабинетов и шахматной зоны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Центра «Точка роста»</a:t>
            </a:r>
            <a:endParaRPr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Прямоугольник 3"/>
          <p:cNvSpPr txBox="1"/>
          <p:nvPr/>
        </p:nvSpPr>
        <p:spPr>
          <a:xfrm>
            <a:off x="1566266" y="4041160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4685194" y="4034218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асп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40215">
            <a:off x="1087163" y="931379"/>
            <a:ext cx="2856896" cy="3929072"/>
          </a:xfrm>
          <a:prstGeom prst="rect">
            <a:avLst/>
          </a:prstGeom>
        </p:spPr>
      </p:pic>
      <p:pic>
        <p:nvPicPr>
          <p:cNvPr id="10" name="Рисунок 9" descr="расп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998509">
            <a:off x="5215893" y="987546"/>
            <a:ext cx="2981741" cy="410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Заголовок 1"/>
          <p:cNvSpPr txBox="1">
            <a:spLocks noGrp="1"/>
          </p:cNvSpPr>
          <p:nvPr>
            <p:ph type="title"/>
          </p:nvPr>
        </p:nvSpPr>
        <p:spPr>
          <a:xfrm>
            <a:off x="2000232" y="142858"/>
            <a:ext cx="5976664" cy="5655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defRPr sz="2400"/>
            </a:pPr>
            <a:r>
              <a:rPr lang="ru-RU" sz="2400" b="1" dirty="0"/>
              <a:t>Мероприятия Центра «Точка роста»</a:t>
            </a:r>
          </a:p>
        </p:txBody>
      </p:sp>
      <p:sp>
        <p:nvSpPr>
          <p:cNvPr id="163" name="Прямоугольник 3"/>
          <p:cNvSpPr txBox="1"/>
          <p:nvPr/>
        </p:nvSpPr>
        <p:spPr>
          <a:xfrm>
            <a:off x="1566266" y="4041160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4685194" y="4034218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16" descr="WhatsApp_Image_2022-11-24_at_19.11.10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928940"/>
            <a:ext cx="1982789" cy="1982789"/>
          </a:xfrm>
        </p:spPr>
      </p:pic>
      <p:pic>
        <p:nvPicPr>
          <p:cNvPr id="15" name="Рисунок 14" descr="WhatsApp_Image_2022-11-24_at_19.11.0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357304"/>
            <a:ext cx="1623868" cy="1857885"/>
          </a:xfrm>
          <a:prstGeom prst="rect">
            <a:avLst/>
          </a:prstGeom>
        </p:spPr>
      </p:pic>
      <p:pic>
        <p:nvPicPr>
          <p:cNvPr id="18" name="Рисунок 17" descr="IMG_20221213_183130_6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785800"/>
            <a:ext cx="4310068" cy="2321717"/>
          </a:xfrm>
          <a:prstGeom prst="rect">
            <a:avLst/>
          </a:prstGeom>
        </p:spPr>
      </p:pic>
      <p:pic>
        <p:nvPicPr>
          <p:cNvPr id="19" name="Рисунок 18" descr="IMG_20221213_183015_0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2857502"/>
            <a:ext cx="2286016" cy="1714512"/>
          </a:xfrm>
          <a:prstGeom prst="rect">
            <a:avLst/>
          </a:prstGeom>
        </p:spPr>
      </p:pic>
      <p:pic>
        <p:nvPicPr>
          <p:cNvPr id="20" name="Рисунок 19" descr="IMG_20221213_182433_7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7356" y="785800"/>
            <a:ext cx="2500312" cy="2500312"/>
          </a:xfrm>
          <a:prstGeom prst="rect">
            <a:avLst/>
          </a:prstGeom>
        </p:spPr>
      </p:pic>
      <p:pic>
        <p:nvPicPr>
          <p:cNvPr id="21" name="Рисунок 20" descr="IMG_20221213_182503_2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1670" y="3429006"/>
            <a:ext cx="2349488" cy="1321587"/>
          </a:xfrm>
          <a:prstGeom prst="rect">
            <a:avLst/>
          </a:prstGeom>
        </p:spPr>
      </p:pic>
      <p:pic>
        <p:nvPicPr>
          <p:cNvPr id="22" name="Рисунок 21" descr="IMG_20221213_183130_3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16" y="3429006"/>
            <a:ext cx="2063736" cy="116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 ТОЧКА РОСТА\IMG-20191126-WA0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176314">
            <a:off x="7651329" y="2227060"/>
            <a:ext cx="1265586" cy="658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3" name="Прямоугольник 3"/>
          <p:cNvSpPr txBox="1"/>
          <p:nvPr/>
        </p:nvSpPr>
        <p:spPr>
          <a:xfrm>
            <a:off x="1566266" y="4041160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4685194" y="4034218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G:\Фото ТОЧКА РОСТА\IMG-20191126-WA00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1000114"/>
            <a:ext cx="1728192" cy="1682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G:\Фото ТОЧКА РОСТА\IMG_20191127_17283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6876256" y="195486"/>
            <a:ext cx="2091166" cy="18927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G:\Фото ТОЧКА РОСТА\IMG_20191127_17345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192715">
            <a:off x="325619" y="946065"/>
            <a:ext cx="1815274" cy="1361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50" name="AutoShape 2" descr="https://mail.yandex.ru/message_part/20191127_183053.jpg?_uid=103451308&amp;name=20191127_183053.jpg&amp;hid=1.2&amp;ids=170855310863384876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3786196"/>
            <a:ext cx="1512168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2" name="Picture 8" descr="G:\Фото ТОЧКА РОСТА\IMG_20191127_17353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57422" y="1857370"/>
            <a:ext cx="1242138" cy="16561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G:\Фото ТОЧКА РОСТА\IMG_20191127_17303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14546" y="1000114"/>
            <a:ext cx="2016224" cy="1176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2051720" y="205978"/>
            <a:ext cx="4680520" cy="7095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/>
              <a:t>ТОЧКА РОСТА – ПУТЬ К УСПЕХУ</a:t>
            </a:r>
          </a:p>
        </p:txBody>
      </p:sp>
      <p:pic>
        <p:nvPicPr>
          <p:cNvPr id="22" name="Рисунок 21" descr="IMG-20221025-WA001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097099">
            <a:off x="6381918" y="3186746"/>
            <a:ext cx="2666987" cy="1500180"/>
          </a:xfrm>
          <a:prstGeom prst="rect">
            <a:avLst/>
          </a:prstGeom>
        </p:spPr>
      </p:pic>
      <p:pic>
        <p:nvPicPr>
          <p:cNvPr id="23" name="Рисунок 22" descr="IMG-20221025-WA000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8596" y="2214560"/>
            <a:ext cx="1643074" cy="1682743"/>
          </a:xfrm>
          <a:prstGeom prst="rect">
            <a:avLst/>
          </a:prstGeom>
        </p:spPr>
      </p:pic>
      <p:pic>
        <p:nvPicPr>
          <p:cNvPr id="24" name="Рисунок 23" descr="IMG_20221213_183130_15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14546" y="3571882"/>
            <a:ext cx="2492364" cy="1401955"/>
          </a:xfrm>
          <a:prstGeom prst="rect">
            <a:avLst/>
          </a:prstGeom>
        </p:spPr>
      </p:pic>
      <p:pic>
        <p:nvPicPr>
          <p:cNvPr id="25" name="Рисунок 24" descr="IMG_20221213_182900_27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29190" y="2786064"/>
            <a:ext cx="1326058" cy="235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928794" y="285734"/>
            <a:ext cx="7006230" cy="4366440"/>
          </a:xfrm>
          <a:prstGeom prst="rect">
            <a:avLst/>
          </a:prstGeom>
          <a:noFill/>
          <a:ln>
            <a:noFill/>
          </a:ln>
        </p:spPr>
        <p:txBody>
          <a:bodyPr lIns="34290" tIns="33750" rIns="34290" bIns="33750" anchor="ctr"/>
          <a:lstStyle/>
          <a:p>
            <a:pPr algn="ctr">
              <a:lnSpc>
                <a:spcPct val="100000"/>
              </a:lnSpc>
            </a:pP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Внимание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!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Внимание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!
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Объявляется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набор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 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учащихся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 в 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группы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дополнительного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образования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!
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Ребята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! 
В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Центре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вас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встретят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 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умные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,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позитивные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,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креативные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  и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активные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педагоги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! 
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Обучение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 в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Центре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позволит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   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вам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приобрести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современные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компетенции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 и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навыки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!
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Вы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хотите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стать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 
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конкурентоспособными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людьми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?
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Тогда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приходите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 к </a:t>
            </a:r>
            <a:r>
              <a:rPr lang="en-US" sz="3000" b="1" dirty="0" err="1">
                <a:solidFill>
                  <a:srgbClr val="333E48"/>
                </a:solidFill>
                <a:latin typeface="Monotype Corsiva"/>
                <a:ea typeface="Arial"/>
              </a:rPr>
              <a:t>нам</a:t>
            </a:r>
            <a:r>
              <a:rPr lang="en-US" sz="3000" b="1" dirty="0">
                <a:solidFill>
                  <a:srgbClr val="333E48"/>
                </a:solidFill>
                <a:latin typeface="Monotype Corsiva"/>
                <a:ea typeface="Arial"/>
              </a:rPr>
              <a:t>!  </a:t>
            </a: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628560" y="1369170"/>
            <a:ext cx="7886430" cy="3263220"/>
          </a:xfrm>
          <a:prstGeom prst="rect">
            <a:avLst/>
          </a:prstGeom>
          <a:noFill/>
          <a:ln>
            <a:noFill/>
          </a:ln>
        </p:spPr>
        <p:txBody>
          <a:bodyPr lIns="34290" tIns="33750" rIns="34290" bIns="3375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57238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odl_osnova_Spasibo.jp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95486"/>
            <a:ext cx="9144000" cy="51398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5896" y="3363838"/>
            <a:ext cx="1872208" cy="1779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47664" y="206769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6512" y="483519"/>
            <a:ext cx="9217024" cy="465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87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8899784" y="4772025"/>
            <a:ext cx="168017" cy="2686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80" tIns="34290" rIns="68580" bIns="34290"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br>
              <a:rPr dirty="0"/>
            </a:br>
            <a:endParaRPr dirty="0"/>
          </a:p>
        </p:txBody>
      </p:sp>
      <p:sp>
        <p:nvSpPr>
          <p:cNvPr id="66" name="Объект 2"/>
          <p:cNvSpPr txBox="1">
            <a:spLocks noGrp="1"/>
          </p:cNvSpPr>
          <p:nvPr>
            <p:ph type="body" idx="1"/>
          </p:nvPr>
        </p:nvSpPr>
        <p:spPr>
          <a:xfrm>
            <a:off x="714348" y="1142990"/>
            <a:ext cx="8136904" cy="410445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b="1" dirty="0"/>
              <a:t>СОЗДАНИЕ УСЛОВИЙ ДЛЯ ВНЕДРЕНИЯ </a:t>
            </a:r>
            <a:r>
              <a:t>на уровнях</a:t>
            </a:r>
            <a:r>
              <a:rPr lang="ru-RU" dirty="0"/>
              <a:t> </a:t>
            </a:r>
            <a:r>
              <a:t>среднего </a:t>
            </a:r>
            <a:r>
              <a:rPr dirty="0"/>
              <a:t>общего образования новых методов </a:t>
            </a:r>
            <a:r>
              <a:rPr dirty="0" err="1"/>
              <a:t>обучения</a:t>
            </a:r>
            <a:r>
              <a:rPr dirty="0"/>
              <a:t> и </a:t>
            </a:r>
            <a:r>
              <a:rPr dirty="0" err="1"/>
              <a:t>воспитания</a:t>
            </a:r>
            <a:r>
              <a:rPr dirty="0"/>
              <a:t>, </a:t>
            </a:r>
            <a:r>
              <a:rPr dirty="0" err="1"/>
              <a:t>образовательных</a:t>
            </a:r>
            <a:r>
              <a:rPr dirty="0"/>
              <a:t> </a:t>
            </a:r>
            <a:r>
              <a:rPr dirty="0" err="1"/>
              <a:t>технологий</a:t>
            </a:r>
            <a:r>
              <a:rPr dirty="0"/>
              <a:t>, </a:t>
            </a:r>
            <a:r>
              <a:rPr dirty="0" err="1"/>
              <a:t>обеспечивающих</a:t>
            </a:r>
            <a:r>
              <a:rPr dirty="0"/>
              <a:t> </a:t>
            </a:r>
            <a:r>
              <a:rPr dirty="0" err="1"/>
              <a:t>освоение</a:t>
            </a:r>
            <a:r>
              <a:rPr dirty="0"/>
              <a:t> </a:t>
            </a:r>
            <a:r>
              <a:rPr dirty="0" err="1"/>
              <a:t>обучающимися</a:t>
            </a:r>
            <a:r>
              <a:rPr dirty="0"/>
              <a:t> </a:t>
            </a:r>
            <a:r>
              <a:rPr dirty="0" err="1"/>
              <a:t>основных</a:t>
            </a:r>
            <a:r>
              <a:rPr dirty="0"/>
              <a:t> и </a:t>
            </a:r>
            <a:r>
              <a:rPr dirty="0" err="1"/>
              <a:t>дополнительных</a:t>
            </a:r>
            <a:r>
              <a:rPr dirty="0"/>
              <a:t> </a:t>
            </a:r>
            <a:r>
              <a:rPr dirty="0" err="1"/>
              <a:t>общеобразовательных</a:t>
            </a:r>
            <a:r>
              <a:rPr lang="ru-RU" dirty="0"/>
              <a:t> </a:t>
            </a:r>
            <a:r>
              <a:rPr dirty="0" err="1"/>
              <a:t>программ</a:t>
            </a:r>
            <a:r>
              <a:rPr lang="ru-RU" dirty="0"/>
              <a:t> </a:t>
            </a:r>
            <a:r>
              <a:rPr dirty="0" err="1"/>
              <a:t>цифрового</a:t>
            </a:r>
            <a:r>
              <a:rPr dirty="0"/>
              <a:t>,</a:t>
            </a:r>
            <a:r>
              <a:rPr lang="ru-RU" dirty="0"/>
              <a:t> </a:t>
            </a:r>
            <a:r>
              <a:rPr dirty="0" err="1"/>
              <a:t>естественнонаучного</a:t>
            </a:r>
            <a:r>
              <a:rPr dirty="0"/>
              <a:t>, </a:t>
            </a:r>
            <a:r>
              <a:rPr dirty="0" err="1"/>
              <a:t>технического</a:t>
            </a:r>
            <a:r>
              <a:rPr dirty="0"/>
              <a:t> и </a:t>
            </a:r>
            <a:r>
              <a:rPr dirty="0" err="1"/>
              <a:t>гуманитарного</a:t>
            </a:r>
            <a:r>
              <a:rPr dirty="0"/>
              <a:t> </a:t>
            </a:r>
            <a:r>
              <a:rPr dirty="0" err="1"/>
              <a:t>профилей</a:t>
            </a:r>
            <a:r>
              <a:rPr dirty="0"/>
              <a:t>;</a:t>
            </a:r>
            <a:endParaRPr lang="ru-RU" dirty="0"/>
          </a:p>
          <a:p>
            <a:pPr algn="just">
              <a:lnSpc>
                <a:spcPct val="100000"/>
              </a:lnSpc>
              <a:buClr>
                <a:srgbClr val="FF0000"/>
              </a:buClr>
              <a:buNone/>
            </a:pPr>
            <a:endParaRPr dirty="0"/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b="1" dirty="0"/>
              <a:t>ОБНОВЛЕНИЕ СОДЕРЖАНИЯ И СОВЕРШЕНСТВОВАНИЕ МЕТОДОВ </a:t>
            </a:r>
            <a:r>
              <a:rPr dirty="0" err="1"/>
              <a:t>обучения</a:t>
            </a:r>
            <a:r>
              <a:rPr dirty="0"/>
              <a:t> предметов «Технология», «</a:t>
            </a:r>
            <a:r>
              <a:rPr dirty="0" err="1"/>
              <a:t>Информатика</a:t>
            </a:r>
            <a:r>
              <a:rPr dirty="0"/>
              <a:t>», «</a:t>
            </a:r>
            <a:r>
              <a:rPr dirty="0" err="1"/>
              <a:t>Основы</a:t>
            </a:r>
            <a:r>
              <a:rPr dirty="0"/>
              <a:t> </a:t>
            </a:r>
            <a:r>
              <a:rPr dirty="0" err="1"/>
              <a:t>безопасности</a:t>
            </a:r>
            <a:r>
              <a:rPr dirty="0"/>
              <a:t> </a:t>
            </a:r>
            <a:r>
              <a:rPr dirty="0" err="1"/>
              <a:t>жизнедеятельности</a:t>
            </a:r>
            <a:r>
              <a:rPr dirty="0"/>
              <a:t>»</a:t>
            </a:r>
            <a:endParaRPr lang="ru-RU" dirty="0"/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endParaRPr dirty="0"/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b="1" dirty="0"/>
              <a:t>ИСПОЛЬЗОВАНИЕ ИНФРАСТРУКТУРЫ ВО ВНЕУРОЧНОЕ ВРЕМЯ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общественного</a:t>
            </a:r>
            <a:r>
              <a:rPr dirty="0"/>
              <a:t> </a:t>
            </a:r>
            <a:r>
              <a:rPr dirty="0" err="1"/>
              <a:t>пространства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общекультурных</a:t>
            </a:r>
            <a:r>
              <a:rPr dirty="0"/>
              <a:t> </a:t>
            </a:r>
            <a:r>
              <a:rPr dirty="0" err="1"/>
              <a:t>компетенций</a:t>
            </a:r>
            <a:r>
              <a:rPr dirty="0"/>
              <a:t> и </a:t>
            </a:r>
            <a:r>
              <a:rPr dirty="0" err="1"/>
              <a:t>цифровой</a:t>
            </a:r>
            <a:r>
              <a:rPr dirty="0"/>
              <a:t> </a:t>
            </a:r>
            <a:r>
              <a:rPr dirty="0" err="1"/>
              <a:t>грамотности</a:t>
            </a:r>
            <a:r>
              <a:rPr dirty="0"/>
              <a:t> </a:t>
            </a:r>
            <a:r>
              <a:rPr dirty="0" err="1"/>
              <a:t>населения</a:t>
            </a:r>
            <a:r>
              <a:rPr dirty="0"/>
              <a:t>, </a:t>
            </a:r>
            <a:r>
              <a:rPr dirty="0" err="1"/>
              <a:t>шахматного</a:t>
            </a:r>
            <a:r>
              <a:rPr dirty="0"/>
              <a:t> </a:t>
            </a:r>
            <a:r>
              <a:rPr dirty="0" err="1"/>
              <a:t>образования</a:t>
            </a:r>
            <a:r>
              <a:rPr dirty="0"/>
              <a:t>, </a:t>
            </a:r>
            <a:r>
              <a:rPr dirty="0" err="1"/>
              <a:t>проектной</a:t>
            </a:r>
            <a:r>
              <a:rPr dirty="0"/>
              <a:t> </a:t>
            </a:r>
            <a:r>
              <a:rPr dirty="0" err="1"/>
              <a:t>деятельности</a:t>
            </a:r>
            <a:r>
              <a:rPr dirty="0"/>
              <a:t>, </a:t>
            </a:r>
            <a:r>
              <a:rPr dirty="0" err="1"/>
              <a:t>творческой</a:t>
            </a:r>
            <a:r>
              <a:rPr dirty="0"/>
              <a:t>, </a:t>
            </a:r>
            <a:r>
              <a:rPr dirty="0" err="1"/>
              <a:t>социальной</a:t>
            </a:r>
            <a:r>
              <a:rPr dirty="0"/>
              <a:t> </a:t>
            </a:r>
            <a:r>
              <a:rPr dirty="0" err="1"/>
              <a:t>самореализации</a:t>
            </a:r>
            <a:r>
              <a:rPr dirty="0"/>
              <a:t> </a:t>
            </a:r>
            <a:r>
              <a:rPr dirty="0" err="1"/>
              <a:t>детей</a:t>
            </a:r>
            <a:r>
              <a:rPr dirty="0"/>
              <a:t>, </a:t>
            </a:r>
            <a:r>
              <a:rPr dirty="0" err="1"/>
              <a:t>педагогов</a:t>
            </a:r>
            <a:r>
              <a:rPr dirty="0"/>
              <a:t>, </a:t>
            </a:r>
            <a:r>
              <a:rPr dirty="0" err="1"/>
              <a:t>родительской</a:t>
            </a:r>
            <a:r>
              <a:rPr dirty="0"/>
              <a:t> </a:t>
            </a:r>
            <a:r>
              <a:rPr dirty="0" err="1"/>
              <a:t>общественности</a:t>
            </a: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57422" y="2214560"/>
            <a:ext cx="4471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ОБРАЗОВАТЕЛЬНЫЕ НАПРАВЛЕНИЯ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57290" y="142858"/>
            <a:ext cx="6779094" cy="5655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/>
              <a:t>ЦЕЛИ И ЗАДАЧИ  ЦЕНТРА «ТОЧКА РОСТА»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7096" y="987574"/>
            <a:ext cx="7885384" cy="4155926"/>
          </a:xfrm>
        </p:spPr>
        <p:txBody>
          <a:bodyPr>
            <a:normAutofit fontScale="40000" lnSpcReduction="20000"/>
          </a:bodyPr>
          <a:lstStyle/>
          <a:p>
            <a:r>
              <a:rPr lang="ru-RU" sz="4500" b="1" dirty="0"/>
              <a:t>Основные общеобразовательные программы</a:t>
            </a:r>
            <a:r>
              <a:rPr lang="ru-RU" sz="4500" dirty="0"/>
              <a:t>:</a:t>
            </a:r>
          </a:p>
          <a:p>
            <a:pPr>
              <a:buNone/>
            </a:pPr>
            <a:r>
              <a:rPr lang="ru-RU" sz="4500" dirty="0"/>
              <a:t>«Технология», Информатика», «Основы безопасности жизнедеятельности»</a:t>
            </a:r>
          </a:p>
          <a:p>
            <a:pPr marL="0" indent="0">
              <a:buNone/>
            </a:pPr>
            <a:endParaRPr lang="ru-RU" sz="4500" dirty="0"/>
          </a:p>
          <a:p>
            <a:pPr algn="just"/>
            <a:r>
              <a:rPr lang="ru-RU" sz="4500" dirty="0"/>
              <a:t>Разноуровневые </a:t>
            </a:r>
            <a:r>
              <a:rPr lang="ru-RU" sz="4500" b="1" dirty="0"/>
              <a:t>дополнительные общеобразовательные программы цифрового, естественнонаучного, технического и гуманитарного </a:t>
            </a:r>
            <a:r>
              <a:rPr lang="ru-RU" sz="4500" dirty="0"/>
              <a:t>профилей:</a:t>
            </a:r>
          </a:p>
          <a:p>
            <a:pPr>
              <a:buFont typeface="Symbol" pitchFamily="18" charset="2"/>
              <a:buChar char=""/>
            </a:pPr>
            <a:r>
              <a:rPr lang="ru-RU" sz="4500" dirty="0"/>
              <a:t>проектная деятельность</a:t>
            </a:r>
          </a:p>
          <a:p>
            <a:pPr>
              <a:buFont typeface="Symbol" pitchFamily="18" charset="2"/>
              <a:buChar char=""/>
            </a:pPr>
            <a:r>
              <a:rPr lang="ru-RU" sz="4500" dirty="0"/>
              <a:t>научно-техническое творчество</a:t>
            </a:r>
          </a:p>
          <a:p>
            <a:pPr>
              <a:buFont typeface="Symbol" pitchFamily="18" charset="2"/>
              <a:buChar char=""/>
            </a:pPr>
            <a:r>
              <a:rPr lang="ru-RU" sz="4500" dirty="0"/>
              <a:t>шахматное образование</a:t>
            </a:r>
          </a:p>
          <a:p>
            <a:pPr>
              <a:buFont typeface="Symbol" pitchFamily="18" charset="2"/>
              <a:buChar char=""/>
            </a:pPr>
            <a:r>
              <a:rPr lang="en-US" sz="4500" dirty="0"/>
              <a:t>IT-</a:t>
            </a:r>
            <a:r>
              <a:rPr lang="ru-RU" sz="4500" dirty="0"/>
              <a:t>технологии</a:t>
            </a:r>
          </a:p>
          <a:p>
            <a:pPr>
              <a:buFont typeface="Symbol" pitchFamily="18" charset="2"/>
              <a:buChar char=""/>
            </a:pPr>
            <a:r>
              <a:rPr lang="ru-RU" sz="4500" dirty="0"/>
              <a:t>медиатворчество</a:t>
            </a:r>
          </a:p>
          <a:p>
            <a:pPr>
              <a:buFont typeface="Symbol" pitchFamily="18" charset="2"/>
              <a:buChar char=""/>
            </a:pPr>
            <a:r>
              <a:rPr lang="ru-RU" sz="4500" dirty="0"/>
              <a:t>социокультурные мероприятия</a:t>
            </a:r>
          </a:p>
          <a:p>
            <a:pPr>
              <a:buFont typeface="Symbol" pitchFamily="18" charset="2"/>
              <a:buChar char=""/>
            </a:pPr>
            <a:r>
              <a:rPr lang="ru-RU" sz="4500" dirty="0"/>
              <a:t>информационная, экологическая, социальная, дорожно-транспортная безопасность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2763" y="1454726"/>
            <a:ext cx="4835237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339502"/>
            <a:ext cx="6779094" cy="5655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ОБРАЗОВАТЕЛЬНЫЕ НАПРАВЛЕНИЯ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23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843558"/>
            <a:ext cx="7992888" cy="33944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defRPr sz="2400"/>
            </a:pPr>
            <a:r>
              <a:rPr lang="ru-RU" sz="2800" dirty="0"/>
              <a:t>Получение лицензии на дополнительное образование детей и взрослых;</a:t>
            </a:r>
          </a:p>
          <a:p>
            <a:pPr marL="0" indent="0" algn="just">
              <a:spcBef>
                <a:spcPts val="0"/>
              </a:spcBef>
              <a:defRPr sz="2400"/>
            </a:pPr>
            <a:endParaRPr lang="ru-RU" sz="2800" dirty="0"/>
          </a:p>
          <a:p>
            <a:pPr marL="0" indent="0" algn="just">
              <a:spcBef>
                <a:spcPts val="0"/>
              </a:spcBef>
              <a:defRPr sz="2400"/>
            </a:pPr>
            <a:r>
              <a:rPr lang="ru-RU" sz="2800" dirty="0"/>
              <a:t>Положение о Центре образования цифрового и гуманитарного профилей «Точка роста»;</a:t>
            </a:r>
          </a:p>
          <a:p>
            <a:pPr marL="0" indent="0" algn="just">
              <a:spcBef>
                <a:spcPts val="0"/>
              </a:spcBef>
              <a:defRPr sz="2400"/>
            </a:pPr>
            <a:endParaRPr lang="ru-RU" sz="2800" dirty="0"/>
          </a:p>
          <a:p>
            <a:pPr marL="0" indent="0" algn="just">
              <a:spcBef>
                <a:spcPts val="0"/>
              </a:spcBef>
              <a:defRPr sz="2400"/>
            </a:pPr>
            <a:r>
              <a:rPr lang="ru-RU" sz="2800" dirty="0" err="1"/>
              <a:t>Медиаплан</a:t>
            </a:r>
            <a:r>
              <a:rPr lang="ru-RU" sz="2800" dirty="0"/>
              <a:t> по информационному сопровождению о Центре образования цифрового и гуманитарного профилей «Точка роста»;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1640" y="267494"/>
            <a:ext cx="6779094" cy="5655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/>
              <a:t>ПЛАНИРОВАНИЕ РАБОТЫ ЦЕНТРА</a:t>
            </a:r>
          </a:p>
        </p:txBody>
      </p:sp>
    </p:spTree>
    <p:extLst>
      <p:ext uri="{BB962C8B-B14F-4D97-AF65-F5344CB8AC3E}">
        <p14:creationId xmlns:p14="http://schemas.microsoft.com/office/powerpoint/2010/main" val="15762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843558"/>
            <a:ext cx="8280920" cy="33944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defRPr sz="2400"/>
            </a:pPr>
            <a:r>
              <a:rPr lang="ru-RU" sz="2800" dirty="0">
                <a:cs typeface="Arial" pitchFamily="34" charset="0"/>
              </a:rPr>
              <a:t>Повышение квалификации педагогов;</a:t>
            </a:r>
          </a:p>
          <a:p>
            <a:pPr marL="0" indent="0" algn="just">
              <a:spcBef>
                <a:spcPts val="0"/>
              </a:spcBef>
              <a:defRPr sz="2400"/>
            </a:pPr>
            <a:endParaRPr lang="ru-RU" sz="2800" dirty="0"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defRPr sz="2400"/>
            </a:pPr>
            <a:r>
              <a:rPr lang="ru-RU" sz="2800" dirty="0"/>
              <a:t>Штатное расписание о Центра образования цифрового и гуманитарного профилей «Точка роста»; </a:t>
            </a:r>
          </a:p>
          <a:p>
            <a:pPr marL="0" indent="0" algn="just">
              <a:spcBef>
                <a:spcPts val="0"/>
              </a:spcBef>
              <a:defRPr sz="2400"/>
            </a:pPr>
            <a:endParaRPr lang="ru-RU" sz="2800" dirty="0"/>
          </a:p>
          <a:p>
            <a:pPr marL="0" indent="0" algn="just">
              <a:spcBef>
                <a:spcPts val="0"/>
              </a:spcBef>
              <a:defRPr sz="2400"/>
            </a:pPr>
            <a:r>
              <a:rPr lang="ru-RU" sz="2800" dirty="0"/>
              <a:t>План учебно-воспитательных и социокультурных мероприятий Центра «Точка роста».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267494"/>
            <a:ext cx="6779094" cy="5655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3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ПЛАНИРОВАНИЕ РАБОТЫ ЦЕНТРА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2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7494"/>
            <a:ext cx="6779094" cy="5655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/>
              <a:t>ПЛАНИРОВАНИЕ РАБОТЫ ЦЕНТРА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987574"/>
            <a:ext cx="7931226" cy="33944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defRPr sz="2400"/>
            </a:pPr>
            <a:r>
              <a:rPr lang="ru-RU" sz="2800" dirty="0"/>
              <a:t>Должностные инструкции и трудовые договора  педагогов дополнительного образования Центра «Точка роста»;</a:t>
            </a:r>
          </a:p>
          <a:p>
            <a:pPr marL="0" indent="0" algn="just">
              <a:spcBef>
                <a:spcPts val="0"/>
              </a:spcBef>
              <a:defRPr sz="2400"/>
            </a:pPr>
            <a:endParaRPr lang="ru-RU" sz="2800" dirty="0"/>
          </a:p>
          <a:p>
            <a:pPr marL="0" indent="0" algn="just">
              <a:spcBef>
                <a:spcPts val="0"/>
              </a:spcBef>
              <a:defRPr sz="2400"/>
            </a:pPr>
            <a:r>
              <a:rPr lang="ru-RU" sz="2800" dirty="0"/>
              <a:t>Зачисление учащихся в группы дополнительного образования на базе Центра «Точка роста»;</a:t>
            </a:r>
          </a:p>
          <a:p>
            <a:pPr marL="0" indent="0" algn="just">
              <a:spcBef>
                <a:spcPts val="0"/>
              </a:spcBef>
              <a:defRPr sz="2400"/>
            </a:pPr>
            <a:endParaRPr lang="ru-RU" sz="2800" dirty="0"/>
          </a:p>
          <a:p>
            <a:pPr marL="0" indent="0" algn="just">
              <a:spcBef>
                <a:spcPts val="0"/>
              </a:spcBef>
              <a:defRPr sz="2400"/>
            </a:pPr>
            <a:r>
              <a:rPr lang="ru-RU" sz="2800" dirty="0"/>
              <a:t>Кейс-метод построения Рабочих программ по предмету «Технология»;</a:t>
            </a:r>
          </a:p>
          <a:p>
            <a:pPr marL="0" indent="0" algn="just">
              <a:spcBef>
                <a:spcPts val="0"/>
              </a:spcBef>
              <a:defRPr sz="2400"/>
            </a:pP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62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Заголовок 1"/>
          <p:cNvSpPr txBox="1">
            <a:spLocks noGrp="1"/>
          </p:cNvSpPr>
          <p:nvPr>
            <p:ph type="title"/>
          </p:nvPr>
        </p:nvSpPr>
        <p:spPr>
          <a:xfrm>
            <a:off x="2123728" y="339502"/>
            <a:ext cx="7703765" cy="68818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800"/>
            </a:pPr>
            <a:r>
              <a:rPr lang="ru-RU" sz="2400" b="1" dirty="0">
                <a:latin typeface="+mn-lt"/>
                <a:cs typeface="Arial" pitchFamily="34" charset="0"/>
              </a:rPr>
              <a:t>ПОВЫШЕНИЕ КВАЛИФИКАЦИИ ПЕДАГОГОВ</a:t>
            </a:r>
            <a:endParaRPr sz="2400" b="1" dirty="0">
              <a:latin typeface="+mn-lt"/>
              <a:cs typeface="Arial" pitchFamily="34" charset="0"/>
            </a:endParaRPr>
          </a:p>
        </p:txBody>
      </p:sp>
      <p:sp>
        <p:nvSpPr>
          <p:cNvPr id="162" name="Прямоугольник 3"/>
          <p:cNvSpPr txBox="1"/>
          <p:nvPr/>
        </p:nvSpPr>
        <p:spPr>
          <a:xfrm>
            <a:off x="827584" y="1203598"/>
            <a:ext cx="8136904" cy="2063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90" rIns="34289" bIns="3429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/>
              <a:t>ГИБКИЕ КОМПЕТЕНЦИИ ПРОЕКТНОЙ ДЕЯТЕЛЬНОСТИ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i="1" dirty="0"/>
              <a:t>Навыки презентации проекта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i="1" dirty="0"/>
              <a:t>Обучение гибким компетенциям:</a:t>
            </a:r>
          </a:p>
          <a:p>
            <a:pPr marL="150395" indent="-150395">
              <a:lnSpc>
                <a:spcPct val="120000"/>
              </a:lnSpc>
              <a:buSzPct val="100000"/>
              <a:buFont typeface="Wingdings" pitchFamily="2" charset="2"/>
              <a:buChar char="ü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i="1" dirty="0"/>
              <a:t>Командная работа</a:t>
            </a:r>
          </a:p>
          <a:p>
            <a:pPr marL="150395" indent="-150395">
              <a:lnSpc>
                <a:spcPct val="120000"/>
              </a:lnSpc>
              <a:buSzPct val="100000"/>
              <a:buFont typeface="Wingdings" pitchFamily="2" charset="2"/>
              <a:buChar char="ü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i="1" dirty="0" err="1"/>
              <a:t>Креативное</a:t>
            </a:r>
            <a:r>
              <a:rPr lang="ru-RU" sz="1400" i="1" dirty="0"/>
              <a:t> и критическое мышление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1600" dirty="0"/>
          </a:p>
          <a:p>
            <a:pPr marL="150395" indent="-150395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63" name="Прямоугольник 3"/>
          <p:cNvSpPr txBox="1"/>
          <p:nvPr/>
        </p:nvSpPr>
        <p:spPr>
          <a:xfrm>
            <a:off x="1566266" y="4041160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4685194" y="4034218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95486"/>
            <a:ext cx="239590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1563638"/>
            <a:ext cx="3291413" cy="228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удост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23833" y="2566986"/>
            <a:ext cx="1928838" cy="2652721"/>
          </a:xfrm>
          <a:prstGeom prst="rect">
            <a:avLst/>
          </a:prstGeom>
        </p:spPr>
      </p:pic>
      <p:pic>
        <p:nvPicPr>
          <p:cNvPr id="11" name="Рисунок 10" descr="уд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235191" y="2408361"/>
            <a:ext cx="2012839" cy="27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Заголовок 1"/>
          <p:cNvSpPr txBox="1">
            <a:spLocks noGrp="1"/>
          </p:cNvSpPr>
          <p:nvPr>
            <p:ph type="title"/>
          </p:nvPr>
        </p:nvSpPr>
        <p:spPr>
          <a:xfrm>
            <a:off x="2123728" y="339502"/>
            <a:ext cx="7703765" cy="68818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800"/>
            </a:pPr>
            <a:r>
              <a:rPr lang="ru-RU" sz="2400" b="1" dirty="0">
                <a:latin typeface="+mn-lt"/>
                <a:cs typeface="Arial" pitchFamily="34" charset="0"/>
              </a:rPr>
              <a:t>ПОВЫШЕНИЕ КВАЛИФИКАЦИИ ПЕДАГОГОВ</a:t>
            </a:r>
            <a:endParaRPr sz="2400" b="1" dirty="0">
              <a:latin typeface="+mn-lt"/>
              <a:cs typeface="Arial" pitchFamily="34" charset="0"/>
            </a:endParaRPr>
          </a:p>
        </p:txBody>
      </p:sp>
      <p:sp>
        <p:nvSpPr>
          <p:cNvPr id="162" name="Прямоугольник 3"/>
          <p:cNvSpPr txBox="1"/>
          <p:nvPr/>
        </p:nvSpPr>
        <p:spPr>
          <a:xfrm>
            <a:off x="1007096" y="1347614"/>
            <a:ext cx="8136904" cy="2617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90" rIns="34289" bIns="3429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/>
              <a:t>СОВРЕМЕННЫЕ ПРОЕКТНЫЕ МЕТОДЫ РАЗВИТИЯ ВЫСОКОТЕХНОЛОГИЧНЫХ ПРЕДМЕТНЫХ НАВЫКОВ ОБУЧАЮЩИХСЯ ПРЕДМЕТНОЙ ОБЛАСТИ «ТЕХНОЛОГИЯ»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/>
              <a:t>Типовые планы и техники проведения занятий</a:t>
            </a:r>
          </a:p>
          <a:p>
            <a:pPr marL="150395" indent="-150395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/>
              <a:t>Программирование </a:t>
            </a:r>
          </a:p>
          <a:p>
            <a:pPr marL="150395" indent="-150395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/>
              <a:t>3D-моделирование и 3D-печать</a:t>
            </a:r>
          </a:p>
          <a:p>
            <a:pPr marL="150395" indent="-150395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/>
              <a:t>Разработка виртуальной реальности</a:t>
            </a:r>
          </a:p>
          <a:p>
            <a:pPr marL="150395" indent="-150395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/>
              <a:t>Управления </a:t>
            </a:r>
            <a:r>
              <a:rPr lang="ru-RU" sz="1400" dirty="0" err="1"/>
              <a:t>коптером</a:t>
            </a:r>
            <a:endParaRPr lang="ru-RU" sz="1400" dirty="0"/>
          </a:p>
          <a:p>
            <a:pPr marL="150395" indent="-150395">
              <a:lnSpc>
                <a:spcPct val="120000"/>
              </a:lnSpc>
              <a:buSzPct val="100000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63" name="Прямоугольник 3"/>
          <p:cNvSpPr txBox="1"/>
          <p:nvPr/>
        </p:nvSpPr>
        <p:spPr>
          <a:xfrm>
            <a:off x="1566266" y="4041160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95486"/>
            <a:ext cx="239590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01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Торжественный момент открытия Центра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7" name="Содержимое 6" descr="20190924_101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357304"/>
            <a:ext cx="1909167" cy="339407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71486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20190924_1016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142990"/>
            <a:ext cx="3262303" cy="1835046"/>
          </a:xfrm>
          <a:prstGeom prst="rect">
            <a:avLst/>
          </a:prstGeom>
        </p:spPr>
      </p:pic>
      <p:pic>
        <p:nvPicPr>
          <p:cNvPr id="10" name="Рисунок 9" descr="20190924_0959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714626"/>
            <a:ext cx="2793988" cy="1571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41143</TotalTime>
  <Words>430</Words>
  <Application>Microsoft Office PowerPoint</Application>
  <PresentationFormat>Экран (16:9)</PresentationFormat>
  <Paragraphs>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 </vt:lpstr>
      <vt:lpstr>Презентация PowerPoint</vt:lpstr>
      <vt:lpstr>ПЛАНИРОВАНИЕ РАБОТЫ ЦЕНТРА</vt:lpstr>
      <vt:lpstr>Презентация PowerPoint</vt:lpstr>
      <vt:lpstr>ПЛАНИРОВАНИЕ РАБОТЫ ЦЕНТРА</vt:lpstr>
      <vt:lpstr>ПОВЫШЕНИЕ КВАЛИФИКАЦИИ ПЕДАГОГОВ</vt:lpstr>
      <vt:lpstr>ПОВЫШЕНИЕ КВАЛИФИКАЦИИ ПЕДАГОГОВ</vt:lpstr>
      <vt:lpstr>Торжественный момент открытия Центра </vt:lpstr>
      <vt:lpstr>Работа Центра расширяет возможности для предоставления качественного современного образования школьников и сформирования  у ребят современных технологических  и гуманитарных навыков. Центр обеспечен современным оборудованием  для реализации основных и дополнительных общеобразовательных программ,  созданы рабочие зоны по предметным областям «Технология», «Информатика», «ОБЖ»,  Шахматная гостиная</vt:lpstr>
      <vt:lpstr>              Байчорова Фатима Мухарбиевна                         педагог по предмету «Технология»</vt:lpstr>
      <vt:lpstr>Презентация PowerPoint</vt:lpstr>
      <vt:lpstr>Бидов Радмир Рубинович  педагог по предмету «Информатика»</vt:lpstr>
      <vt:lpstr>Сидаков Назир Абдулахович  педагог по предмету «Основы безопасности жизнедеятельности»</vt:lpstr>
      <vt:lpstr>Расписание кабинетов и шахматной зоны  Центра «Точка роста»</vt:lpstr>
      <vt:lpstr>Мероприятия Центра «Точка роста»</vt:lpstr>
      <vt:lpstr>ТОЧКА РОСТА – ПУТЬ К УСПЕХУ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pk</dc:creator>
  <cp:lastModifiedBy>Диана Сидакова</cp:lastModifiedBy>
  <cp:revision>1403</cp:revision>
  <cp:lastPrinted>2017-04-03T09:56:10Z</cp:lastPrinted>
  <dcterms:created xsi:type="dcterms:W3CDTF">2014-09-01T10:01:09Z</dcterms:created>
  <dcterms:modified xsi:type="dcterms:W3CDTF">2022-12-15T02:41:11Z</dcterms:modified>
</cp:coreProperties>
</file>